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278" r:id="rId4"/>
    <p:sldId id="280" r:id="rId5"/>
    <p:sldId id="293" r:id="rId6"/>
    <p:sldId id="277" r:id="rId7"/>
    <p:sldId id="268" r:id="rId8"/>
    <p:sldId id="275" r:id="rId9"/>
    <p:sldId id="269" r:id="rId10"/>
    <p:sldId id="285" r:id="rId11"/>
    <p:sldId id="288" r:id="rId12"/>
    <p:sldId id="289" r:id="rId13"/>
    <p:sldId id="290" r:id="rId14"/>
    <p:sldId id="291" r:id="rId15"/>
    <p:sldId id="292" r:id="rId16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1" autoAdjust="0"/>
    <p:restoredTop sz="97192" autoAdjust="0"/>
  </p:normalViewPr>
  <p:slideViewPr>
    <p:cSldViewPr snapToGrid="0">
      <p:cViewPr>
        <p:scale>
          <a:sx n="90" d="100"/>
          <a:sy n="90" d="100"/>
        </p:scale>
        <p:origin x="45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3115E6-F18A-4199-B705-559D0882DE20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8BFA51-94AF-4361-9AE5-B37F2786E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20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77C9-87B8-4136-8B26-F804715CDCFD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0666-F107-4403-80A5-AAE09EC1E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3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AE30-E36E-4F4F-9876-A48E94FD3DE9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4D25A-50AA-4185-A273-ADBE2F616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9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2AF34-1A89-40B6-9A0A-6788E4CAFD9E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ED29-B427-49B2-BA1E-F54945400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6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DAB27-94C3-436B-ABDD-18DF5EB424C4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7DBE-7B24-4C16-BBCB-9DFD7F781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2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FA19B-FA4B-4ADC-85E6-F749D4AB28DF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5B71-96E9-4608-98AC-F6B1A4285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1D33-01A5-4815-9ED9-FDC0AB349CBB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6983-4B61-4CA8-A9C0-3CFEEADA5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E23C-82FF-4DED-9D4D-987C6F135E77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CA1A-31D3-4909-9DD3-96EFB5EAB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6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9410-340E-4D3A-BFEC-E2146847CAF8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D511-7995-474B-A503-44ACE2E20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4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59B2-CBD2-48B9-8D7A-C28779FBE914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3170-AE12-4404-88F6-BA02032C2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5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648A-0910-4139-B731-52C44CDAB296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E526-64E8-4D7E-9E81-9B15D254C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1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D1CC-D962-47C4-A0AF-7F0EE368954E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3C4B-B414-45FB-9687-7B0166436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5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B2C90D-DEB5-4FA0-A038-1D3A411B37F1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E32E0A-E366-4BC5-AB73-C28F486CC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/>
        </p:nvSpPr>
        <p:spPr>
          <a:xfrm>
            <a:off x="2144713" y="3843338"/>
            <a:ext cx="7189787" cy="676275"/>
          </a:xfrm>
          <a:prstGeom prst="parallelogram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>
            <a:off x="2347913" y="3086100"/>
            <a:ext cx="7191375" cy="674688"/>
          </a:xfrm>
          <a:prstGeom prst="parallelogram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46613" y="3163509"/>
            <a:ext cx="801281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PT Astra Serif" panose="020A0603040505020204" pitchFamily="18" charset="-52"/>
                <a:cs typeface="+mn-cs"/>
              </a:rPr>
              <a:t>ИНВЕСТИЦИОННЫЕ ПРЕДЛОЖЕНИЯ</a:t>
            </a:r>
          </a:p>
        </p:txBody>
      </p:sp>
      <p:pic>
        <p:nvPicPr>
          <p:cNvPr id="7" name="Picture 8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3" y="247650"/>
            <a:ext cx="1760537" cy="15716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alpha val="50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00688" y="3967727"/>
            <a:ext cx="6485823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cs typeface="+mn-cs"/>
              </a:rPr>
              <a:t>Развитие НТО  на территориях  общественного пользования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2540000" y="2333625"/>
            <a:ext cx="7189788" cy="676275"/>
          </a:xfrm>
          <a:prstGeom prst="parallelogram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679933" y="2455063"/>
            <a:ext cx="411961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cs typeface="+mn-cs"/>
              </a:rPr>
              <a:t>город КУРГАН</a:t>
            </a:r>
          </a:p>
        </p:txBody>
      </p:sp>
      <p:pic>
        <p:nvPicPr>
          <p:cNvPr id="2057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9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69875" y="509539"/>
            <a:ext cx="7562850" cy="6370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600" b="1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 </a:t>
            </a:r>
            <a:r>
              <a:rPr lang="ru-RU" sz="1200" dirty="0" smtClean="0">
                <a:latin typeface="PT Astra Serif" pitchFamily="18" charset="-52"/>
              </a:rPr>
              <a:t>шоссе Ботаническое, в районе въезда в СНТ «Черемушки-2»</a:t>
            </a: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павильон, 50 кв. м, продовольственные и непродовольственные товары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Форма предоставления участка:</a:t>
            </a:r>
            <a:r>
              <a:rPr lang="ru-RU" sz="1200" dirty="0" smtClean="0">
                <a:latin typeface="PT Astra Serif" pitchFamily="18" charset="-52"/>
              </a:rPr>
              <a:t> аукцион; договор на размещение НТО 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50 018,04 рублей.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требуется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требуется проработка вопроса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средняя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</a:t>
            </a: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эффективность инвестиционного предложения</a:t>
            </a:r>
            <a:endParaRPr lang="ru-RU" sz="1400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Доходы: 2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508 000,0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6 966,7 рублей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)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1 848 818,4 рубля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48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50 018,0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содержание НТО: 48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поставка товаров: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1 254 000,0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рубля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прочие расходы: 12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150 480,0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  <a:endParaRPr lang="ru-RU" sz="14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Объем инвестиций всего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1 680 000,0 рублей,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-строительство НТО (приобретение готового НТО): 1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200 000,0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подключение к сетям: самостоятельно, основание договор на размещение НТО  30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организация септика, скважины 80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- благоустройство прилегающей территории: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200 000,0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приобретение оборудования: 170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NPV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627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779,0 рублей 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Период окупаемости: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3,3 года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Дисконтированный период окупаемости (DPBP), в интервалах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планирования: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3,8 года</a:t>
            </a:r>
            <a:endParaRPr lang="ru-RU" sz="12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коэффициент рентабельности инвестиций </a:t>
            </a:r>
            <a:r>
              <a:rPr lang="en-US" sz="1200" b="1" dirty="0">
                <a:solidFill>
                  <a:prstClr val="black"/>
                </a:solidFill>
                <a:latin typeface="PT Astra Serif" pitchFamily="18" charset="-52"/>
              </a:rPr>
              <a:t>IP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1,37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прибыль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659 181,6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</p:txBody>
      </p:sp>
      <p:pic>
        <p:nvPicPr>
          <p:cNvPr id="17411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0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>
            <a:off x="7735888" y="960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>
                <a:latin typeface="PT Astra Serif" pitchFamily="18" charset="-52"/>
              </a:rPr>
              <a:t>1 680 ТЫС.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ПАВИЛЬОНА НА Ш. БОТАНИЧЕСКОМ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983538" y="1606550"/>
            <a:ext cx="3643312" cy="2586038"/>
            <a:chOff x="7983538" y="1606550"/>
            <a:chExt cx="3643312" cy="2586038"/>
          </a:xfrm>
        </p:grpSpPr>
        <p:pic>
          <p:nvPicPr>
            <p:cNvPr id="17415" name="Picture 9" descr="C:\Users\paltanavuchus\Desktop\Безымянный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538" y="1606550"/>
              <a:ext cx="3643312" cy="25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664700" y="2735263"/>
              <a:ext cx="266700" cy="1651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7417" name="Picture 4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4414838"/>
            <a:ext cx="291782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674225" y="5233988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69875" y="509539"/>
            <a:ext cx="7562850" cy="6370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600" b="1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 </a:t>
            </a:r>
            <a:r>
              <a:rPr lang="ru-RU" sz="1200" dirty="0" smtClean="0">
                <a:latin typeface="PT Astra Serif" pitchFamily="18" charset="-52"/>
              </a:rPr>
              <a:t>п. </a:t>
            </a:r>
            <a:r>
              <a:rPr lang="ru-RU" sz="1200" dirty="0" err="1" smtClean="0">
                <a:latin typeface="PT Astra Serif" pitchFamily="18" charset="-52"/>
              </a:rPr>
              <a:t>Левашово</a:t>
            </a:r>
            <a:r>
              <a:rPr lang="ru-RU" sz="1200" dirty="0" smtClean="0">
                <a:latin typeface="PT Astra Serif" pitchFamily="18" charset="-52"/>
              </a:rPr>
              <a:t>, ул. Суховарова, в районе здания №16</a:t>
            </a: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павильон, 50 кв. м, продовольственные и непродовольственные товары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Форма предоставления участка:</a:t>
            </a:r>
            <a:r>
              <a:rPr lang="ru-RU" sz="1200" dirty="0" smtClean="0">
                <a:latin typeface="PT Astra Serif" pitchFamily="18" charset="-52"/>
              </a:rPr>
              <a:t> аукцион; договор на размещение НТО 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28 184,04 рублей.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требуется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</a:t>
            </a:r>
            <a:r>
              <a:rPr lang="ru-RU" sz="1200" dirty="0">
                <a:latin typeface="PT Astra Serif" pitchFamily="18" charset="-52"/>
              </a:rPr>
              <a:t>имеется, электроснабжения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средняя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</a:t>
            </a: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эффективность инвестиционного предложения</a:t>
            </a:r>
            <a:endParaRPr lang="ru-RU" sz="1400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Доходы: 2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521 200 рублей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7 003,3 рублей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)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2 039 984,4 рубля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(3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сотрудника):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655 200,0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48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000 рублей 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</a:t>
            </a:r>
            <a:r>
              <a:rPr lang="ru-RU" sz="1200" dirty="0">
                <a:latin typeface="PT Astra Serif" pitchFamily="18" charset="-52"/>
              </a:rPr>
              <a:t>28 184,04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содержание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36 000,0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поставка товаров: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1 260 600 ,0 рубля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прочие расходы: 12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151 272,0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  <a:endParaRPr lang="ru-RU" sz="14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Объем инвестиций всего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1 348 000,0 рублей,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-строительство НТО (приобретение готового НТО): 1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000 000,0 рублей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подключение к сетям: самостоятельно, основание договор на размещение НТО 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38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организация септика, скважины 80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рублей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приобретение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оборудования: 170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- благоустройство прилегающей территории: 60 000,0 рублей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NPV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249 236,0 рублей 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Период окупаемости: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3,8 года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Дисконтированный период окупаемости (DPBP), в интервалах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планирования: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4,3 года</a:t>
            </a:r>
            <a:endParaRPr lang="ru-RU" sz="12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коэффициент рентабельности инвестиций </a:t>
            </a:r>
            <a:r>
              <a:rPr lang="en-US" sz="1200" b="1" dirty="0">
                <a:solidFill>
                  <a:prstClr val="black"/>
                </a:solidFill>
                <a:latin typeface="PT Astra Serif" pitchFamily="18" charset="-52"/>
              </a:rPr>
              <a:t>IP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1,18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прибыль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481 215,6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</p:txBody>
      </p:sp>
      <p:pic>
        <p:nvPicPr>
          <p:cNvPr id="17411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0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>
            <a:off x="7735888" y="960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 dirty="0">
                <a:latin typeface="PT Astra Serif" pitchFamily="18" charset="-52"/>
              </a:rPr>
              <a:t>1 </a:t>
            </a:r>
            <a:r>
              <a:rPr lang="ru-RU" b="1" dirty="0" smtClean="0">
                <a:latin typeface="PT Astra Serif" pitchFamily="18" charset="-52"/>
              </a:rPr>
              <a:t>348 ТЫС</a:t>
            </a:r>
            <a:r>
              <a:rPr lang="ru-RU" b="1" dirty="0">
                <a:latin typeface="PT Astra Serif" pitchFamily="18" charset="-52"/>
              </a:rPr>
              <a:t>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ПАВИЛЬОНА </a:t>
            </a:r>
            <a:r>
              <a:rPr lang="ru-RU" b="1" dirty="0" smtClean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В П. ЛЕВАШОВО</a:t>
            </a:r>
            <a:endParaRPr lang="ru-RU" b="1" dirty="0">
              <a:solidFill>
                <a:schemeClr val="bg1"/>
              </a:solidFill>
              <a:latin typeface="PT Astra Serif" pitchFamily="18" charset="-52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74225" y="5233988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2" t="28890" r="13806" b="19823"/>
          <a:stretch/>
        </p:blipFill>
        <p:spPr bwMode="auto">
          <a:xfrm>
            <a:off x="8205788" y="1903413"/>
            <a:ext cx="2917825" cy="220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531350" y="2394338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1012" y="4560125"/>
            <a:ext cx="2755712" cy="20663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781225" y="5320802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69875" y="509539"/>
            <a:ext cx="7562850" cy="6370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600" b="1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п. </a:t>
            </a:r>
            <a:r>
              <a:rPr lang="ru-RU" sz="1200" dirty="0" err="1" smtClean="0">
                <a:latin typeface="PT Astra Serif" pitchFamily="18" charset="-52"/>
              </a:rPr>
              <a:t>Левашово</a:t>
            </a:r>
            <a:r>
              <a:rPr lang="ru-RU" sz="1200" dirty="0" smtClean="0">
                <a:latin typeface="PT Astra Serif" pitchFamily="18" charset="-52"/>
              </a:rPr>
              <a:t>, ул. Суховарова, в составе остановочного комплекса «пос. </a:t>
            </a:r>
            <a:r>
              <a:rPr lang="ru-RU" sz="1200" dirty="0" err="1" smtClean="0">
                <a:latin typeface="PT Astra Serif" pitchFamily="18" charset="-52"/>
              </a:rPr>
              <a:t>Левашово</a:t>
            </a:r>
            <a:r>
              <a:rPr lang="ru-RU" sz="1200" dirty="0" smtClean="0">
                <a:latin typeface="PT Astra Serif" pitchFamily="18" charset="-52"/>
              </a:rPr>
              <a:t>»</a:t>
            </a: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павильон, 24 кв. м, продовольственные и непродовольственные товары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Форма предоставления участка:</a:t>
            </a:r>
            <a:r>
              <a:rPr lang="ru-RU" sz="1200" dirty="0" smtClean="0">
                <a:latin typeface="PT Astra Serif" pitchFamily="18" charset="-52"/>
              </a:rPr>
              <a:t> аукцион; договор на размещение НТО 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13 528,34 рублей.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не требуется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</a:t>
            </a:r>
            <a:r>
              <a:rPr lang="ru-RU" sz="1200" dirty="0">
                <a:latin typeface="PT Astra Serif" pitchFamily="18" charset="-52"/>
              </a:rPr>
              <a:t>имеется, электроснабжения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средняя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</a:t>
            </a: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эффективность инвестиционного предложения</a:t>
            </a:r>
            <a:endParaRPr lang="ru-RU" sz="1400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Доходы: 2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112 000,0 рублей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5 866,7 рублей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)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1 680 328,8 рубля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36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</a:t>
            </a:r>
            <a:r>
              <a:rPr lang="ru-RU" sz="1200" dirty="0">
                <a:latin typeface="PT Astra Serif" pitchFamily="18" charset="-52"/>
              </a:rPr>
              <a:t>13 528,34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содержание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30 000,0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поставка товаров: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1 152 000,0 рубля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прочие расходы: 12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126 720,0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  <a:endParaRPr lang="ru-RU" sz="14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Объем инвестиций всего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1 038 000,0 рублей,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-   строительство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НТО (приобретение готового НТО):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800 000,0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подключение к сетям: самостоятельно, основание договор на размещение НТО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38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организация септика, скважины 80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приобретение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оборудования: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120 000,0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NPV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413 754,0 рублей 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Период окупаемости: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2,3 года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Дисконтированный период окупаемости (DPBP), в интервалах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планирования: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2,8 года</a:t>
            </a:r>
            <a:endParaRPr lang="ru-RU" sz="12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коэффициент рентабельности инвестиций </a:t>
            </a:r>
            <a:r>
              <a:rPr lang="en-US" sz="1200" b="1" dirty="0">
                <a:solidFill>
                  <a:prstClr val="black"/>
                </a:solidFill>
                <a:latin typeface="PT Astra Serif" pitchFamily="18" charset="-52"/>
              </a:rPr>
              <a:t>IP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1,40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прибыль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431 671,2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</p:txBody>
      </p:sp>
      <p:pic>
        <p:nvPicPr>
          <p:cNvPr id="17411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0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>
            <a:off x="7735888" y="960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 dirty="0">
                <a:latin typeface="PT Astra Serif" pitchFamily="18" charset="-52"/>
              </a:rPr>
              <a:t>1 </a:t>
            </a:r>
            <a:r>
              <a:rPr lang="ru-RU" b="1" dirty="0" smtClean="0">
                <a:latin typeface="PT Astra Serif" pitchFamily="18" charset="-52"/>
              </a:rPr>
              <a:t>038 ТЫС</a:t>
            </a:r>
            <a:r>
              <a:rPr lang="ru-RU" b="1" dirty="0">
                <a:latin typeface="PT Astra Serif" pitchFamily="18" charset="-52"/>
              </a:rPr>
              <a:t>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ПАВИЛЬОНА </a:t>
            </a:r>
            <a:r>
              <a:rPr lang="ru-RU" b="1" dirty="0" smtClean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В СОСТАВЕ ОК «П. ЛЕВАШОВО»</a:t>
            </a:r>
            <a:endParaRPr lang="ru-RU" b="1" dirty="0">
              <a:solidFill>
                <a:schemeClr val="bg1"/>
              </a:solidFill>
              <a:latin typeface="PT Astra Serif" pitchFamily="18" charset="-52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74225" y="5233988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80715" y="2738722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5" t="28079" r="6897" b="12716"/>
          <a:stretch/>
        </p:blipFill>
        <p:spPr bwMode="auto">
          <a:xfrm>
            <a:off x="8228642" y="1887385"/>
            <a:ext cx="3153104" cy="233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414065" y="2903822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710" y="4449976"/>
            <a:ext cx="2904095" cy="217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053353" y="5456519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69875" y="509539"/>
            <a:ext cx="7562850" cy="6370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600" b="1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ул. Витебского, в районе здания №6 (в составе остановочного комплекса «ул. Витебского – конечная»)</a:t>
            </a: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павильон, оборудованный общественным туалетом, 40 кв. м, продовольственные и непродовольственные товары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Форма предоставления участка:</a:t>
            </a:r>
            <a:r>
              <a:rPr lang="ru-RU" sz="1200" dirty="0" smtClean="0">
                <a:latin typeface="PT Astra Serif" pitchFamily="18" charset="-52"/>
              </a:rPr>
              <a:t> аукцион; договор на размещение НТО 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41 312,74 рублей.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не требуется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</a:t>
            </a:r>
            <a:r>
              <a:rPr lang="ru-RU" sz="1200" dirty="0">
                <a:latin typeface="PT Astra Serif" pitchFamily="18" charset="-52"/>
              </a:rPr>
              <a:t>имеется, электроснабжения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высокая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</a:t>
            </a: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эффективность инвестиционного предложения</a:t>
            </a:r>
            <a:endParaRPr lang="ru-RU" sz="1400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Доходы: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2 709 000,0 рублей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7 525,0 рублей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)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2 128 112,4 рубля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54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</a:t>
            </a:r>
            <a:r>
              <a:rPr lang="ru-RU" sz="1200" dirty="0">
                <a:latin typeface="PT Astra Serif" pitchFamily="18" charset="-52"/>
              </a:rPr>
              <a:t>41 312,74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содержание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36 000,0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поставка товаров: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1 548 000,0 рубля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прочие расходы: 12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162 540,0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  <a:endParaRPr lang="ru-RU" sz="14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Объем инвестиций всего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1 538 000,0 рублей,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-строительство НТО (приобретение готового НТО):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1 300 000,0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подключение к сетям: самостоятельно, основание договор на размещение НТО 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38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организация септика, скважины 80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приобретение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оборудования: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120 000,0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NPV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432 446,0 рублей 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Период окупаемости: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3,5  года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Дисконтированный период окупаемости (DPBP), в интервалах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планирования: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4,0 года</a:t>
            </a:r>
            <a:endParaRPr lang="ru-RU" sz="12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коэффициент рентабельности инвестиций </a:t>
            </a:r>
            <a:r>
              <a:rPr lang="en-US" sz="1200" b="1" dirty="0">
                <a:solidFill>
                  <a:prstClr val="black"/>
                </a:solidFill>
                <a:latin typeface="PT Astra Serif" pitchFamily="18" charset="-52"/>
              </a:rPr>
              <a:t>IP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1,28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прибыль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580 887,6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</p:txBody>
      </p:sp>
      <p:pic>
        <p:nvPicPr>
          <p:cNvPr id="17411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0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>
            <a:off x="7735888" y="960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 dirty="0">
                <a:latin typeface="PT Astra Serif" pitchFamily="18" charset="-52"/>
              </a:rPr>
              <a:t>1 </a:t>
            </a:r>
            <a:r>
              <a:rPr lang="ru-RU" b="1" dirty="0" smtClean="0">
                <a:latin typeface="PT Astra Serif" pitchFamily="18" charset="-52"/>
              </a:rPr>
              <a:t>538 ТЫС</a:t>
            </a:r>
            <a:r>
              <a:rPr lang="ru-RU" b="1" dirty="0">
                <a:latin typeface="PT Astra Serif" pitchFamily="18" charset="-52"/>
              </a:rPr>
              <a:t>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ПАВИЛЬОНА </a:t>
            </a:r>
            <a:r>
              <a:rPr lang="ru-RU" b="1" dirty="0" smtClean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В СОСТАВЕ ОК «УЛ. ВИТЕБСКОГО – КОНЕЧНАЯ»</a:t>
            </a:r>
            <a:endParaRPr lang="ru-RU" b="1" dirty="0">
              <a:solidFill>
                <a:schemeClr val="bg1"/>
              </a:solidFill>
              <a:latin typeface="PT Astra Serif" pitchFamily="18" charset="-52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74225" y="5233988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80715" y="2738722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14065" y="2903822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7" t="29773" r="13808" b="20801"/>
          <a:stretch/>
        </p:blipFill>
        <p:spPr bwMode="auto">
          <a:xfrm>
            <a:off x="8029670" y="1698619"/>
            <a:ext cx="3289110" cy="241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414065" y="2821272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114" y="4301775"/>
            <a:ext cx="3027317" cy="22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641287" y="5106916"/>
            <a:ext cx="1039478" cy="5843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69875" y="509539"/>
            <a:ext cx="7562850" cy="6370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600" b="1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пр. Конституции, в районе остановки №Поворот на </a:t>
            </a:r>
            <a:r>
              <a:rPr lang="ru-RU" sz="1200" dirty="0" err="1" smtClean="0">
                <a:latin typeface="PT Astra Serif" pitchFamily="18" charset="-52"/>
              </a:rPr>
              <a:t>Утятскую</a:t>
            </a:r>
            <a:r>
              <a:rPr lang="ru-RU" sz="1200" dirty="0" smtClean="0">
                <a:latin typeface="PT Astra Serif" pitchFamily="18" charset="-52"/>
              </a:rPr>
              <a:t> птицефабрику»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павильон, 28 кв. м, продовольственные и непродовольственные товары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Форма предоставления участка:</a:t>
            </a:r>
            <a:r>
              <a:rPr lang="ru-RU" sz="1200" dirty="0" smtClean="0">
                <a:latin typeface="PT Astra Serif" pitchFamily="18" charset="-52"/>
              </a:rPr>
              <a:t> аукцион; договор на размещение НТО 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28 010,10 рублей.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не требуется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</a:t>
            </a:r>
            <a:r>
              <a:rPr lang="ru-RU" sz="1200" dirty="0">
                <a:latin typeface="PT Astra Serif" pitchFamily="18" charset="-52"/>
              </a:rPr>
              <a:t>имеется, электроснабжения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низкая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</a:t>
            </a: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эффективность инвестиционного предложения</a:t>
            </a:r>
            <a:endParaRPr lang="ru-RU" sz="1400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Доходы: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2 079 000,0 рублей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5 775,0 рублей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)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1 736 810,4 рубля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42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</a:t>
            </a:r>
            <a:r>
              <a:rPr lang="ru-RU" sz="1200" dirty="0">
                <a:latin typeface="PT Astra Serif" pitchFamily="18" charset="-52"/>
              </a:rPr>
              <a:t>28 010,10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содержание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30 000,0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поставка товаров: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1 188 000,0 рубля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прочие расходы: 12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124 740,0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  <a:endParaRPr lang="ru-RU" sz="14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Объем инвестиций всего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838 000,0 рублей,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-строительство НТО (приобретение готового НТО):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800 000,0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подключение к сетям: самостоятельно, основание договор на размещение НТО 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38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организация септика, скважины 80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приобретение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оборудования: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120 000,0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NPV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261 515,0 рублей 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Период окупаемости: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3,3  года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Дисконтированный период окупаемости (DPBP), в интервалах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планирования: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4,0  года</a:t>
            </a:r>
            <a:endParaRPr lang="ru-RU" sz="12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коэффициент рентабельности инвестиций </a:t>
            </a:r>
            <a:r>
              <a:rPr lang="en-US" sz="1200" b="1" dirty="0">
                <a:solidFill>
                  <a:prstClr val="black"/>
                </a:solidFill>
                <a:latin typeface="PT Astra Serif" pitchFamily="18" charset="-52"/>
              </a:rPr>
              <a:t>IP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1,31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прибыль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342 189,6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</p:txBody>
      </p:sp>
      <p:pic>
        <p:nvPicPr>
          <p:cNvPr id="17411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0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>
            <a:off x="7735888" y="960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 dirty="0" smtClean="0">
                <a:latin typeface="PT Astra Serif" pitchFamily="18" charset="-52"/>
              </a:rPr>
              <a:t>838 ТЫС</a:t>
            </a:r>
            <a:r>
              <a:rPr lang="ru-RU" b="1" dirty="0">
                <a:latin typeface="PT Astra Serif" pitchFamily="18" charset="-52"/>
              </a:rPr>
              <a:t>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ПАВИЛЬОНА </a:t>
            </a:r>
            <a:r>
              <a:rPr lang="ru-RU" b="1" dirty="0" smtClean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ПР. КОНСТИТУЦИИ</a:t>
            </a:r>
            <a:endParaRPr lang="ru-RU" b="1" dirty="0">
              <a:solidFill>
                <a:schemeClr val="bg1"/>
              </a:solidFill>
              <a:latin typeface="PT Astra Serif" pitchFamily="18" charset="-52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46916" y="3010800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346916" y="3149955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6" t="35670" r="17776" b="20639"/>
          <a:stretch/>
        </p:blipFill>
        <p:spPr bwMode="auto">
          <a:xfrm>
            <a:off x="7832726" y="1724427"/>
            <a:ext cx="3371712" cy="257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213566" y="2851735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G:\Низирякина\ПРИКАЗ по ПРИЕМКЕ о СОГЛАСОВАНИ КОМИССИИ\фОТО 05.04.2021\Потапова  поворот на утятскую ПФ дамонтирова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140" y="4425710"/>
            <a:ext cx="3068883" cy="23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046524" y="5783283"/>
            <a:ext cx="631171" cy="592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69875" y="509539"/>
            <a:ext cx="7562850" cy="6370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600" b="1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ул. Савельева, в районе здания №52 (в составе остановочного комплекса «Детская поликлиника»)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павильон, 25 кв. м, продовольственные товары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Форма предоставления участка:</a:t>
            </a:r>
            <a:r>
              <a:rPr lang="ru-RU" sz="1200" dirty="0" smtClean="0">
                <a:latin typeface="PT Astra Serif" pitchFamily="18" charset="-52"/>
              </a:rPr>
              <a:t> аукцион; договор на размещение НТО 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38 814,93 рублей.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не требуется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</a:t>
            </a:r>
            <a:r>
              <a:rPr lang="ru-RU" sz="1200" dirty="0">
                <a:latin typeface="PT Astra Serif" pitchFamily="18" charset="-52"/>
              </a:rPr>
              <a:t>имеется, электроснабжения</a:t>
            </a:r>
            <a:endParaRPr lang="ru-RU" sz="12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высокая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</a:t>
            </a: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эффективность инвестиционного предложения</a:t>
            </a:r>
            <a:endParaRPr lang="ru-RU" sz="1400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Доходы: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2 709 000,0 рублей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7 525,0 рублей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)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2 113 615,2 рубля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48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</a:t>
            </a:r>
            <a:r>
              <a:rPr lang="ru-RU" sz="1200" dirty="0">
                <a:latin typeface="PT Astra Serif" pitchFamily="18" charset="-52"/>
              </a:rPr>
              <a:t>38 814,93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содержание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30 000,0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поставка товаров: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1 548 000,0 рубля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прочие расходы: 12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162 540,0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  <a:endParaRPr lang="ru-RU" sz="14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Объем инвестиций всего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1 488 000,0 рублей,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-строительство НТО (приобретение готового НТО):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1 300 000,0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подключение к сетям: самостоятельно, основание договор на размещение НТО 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38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обустройство водоснабжения, водоотведения 80 000,0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приобретение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оборудования: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120 000,0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NPV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540 191,0 рублей 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Период окупаемости: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3,3  года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Дисконтированный период окупаемости (DPBP), в интервалах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планирования: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3,8 года</a:t>
            </a:r>
            <a:endParaRPr lang="ru-RU" sz="12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коэффициент рентабельности инвестиций </a:t>
            </a:r>
            <a:r>
              <a:rPr lang="en-US" sz="1200" b="1" dirty="0">
                <a:solidFill>
                  <a:prstClr val="black"/>
                </a:solidFill>
                <a:latin typeface="PT Astra Serif" pitchFamily="18" charset="-52"/>
              </a:rPr>
              <a:t>IP</a:t>
            </a:r>
            <a:r>
              <a:rPr lang="ru-RU" sz="120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smtClean="0">
                <a:solidFill>
                  <a:prstClr val="black"/>
                </a:solidFill>
                <a:latin typeface="PT Astra Serif" pitchFamily="18" charset="-52"/>
              </a:rPr>
              <a:t>1,36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прибыль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595 384,8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</p:txBody>
      </p:sp>
      <p:pic>
        <p:nvPicPr>
          <p:cNvPr id="17411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0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>
            <a:off x="7735888" y="960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 dirty="0" smtClean="0">
                <a:latin typeface="PT Astra Serif" pitchFamily="18" charset="-52"/>
              </a:rPr>
              <a:t>1 488 ТЫС</a:t>
            </a:r>
            <a:r>
              <a:rPr lang="ru-RU" b="1" dirty="0">
                <a:latin typeface="PT Astra Serif" pitchFamily="18" charset="-52"/>
              </a:rPr>
              <a:t>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</a:t>
            </a:r>
            <a:r>
              <a:rPr lang="ru-RU" b="1" dirty="0" smtClean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ПАВИЛЬОНА В СОСТАВЕ ОСТАНОВОЧНОГО КОМПЛЕКСА ПО УЛ. САВЕЛЬЕВА</a:t>
            </a:r>
            <a:endParaRPr lang="ru-RU" b="1" dirty="0">
              <a:solidFill>
                <a:schemeClr val="bg1"/>
              </a:solidFill>
              <a:latin typeface="PT Astra Serif" pitchFamily="18" charset="-52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46916" y="3010800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346916" y="3149955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341751" y="3010800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3" t="30869" r="9215" b="13666"/>
          <a:stretch/>
        </p:blipFill>
        <p:spPr bwMode="auto">
          <a:xfrm>
            <a:off x="7735888" y="1778329"/>
            <a:ext cx="3662489" cy="263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538494" y="2998100"/>
            <a:ext cx="266700" cy="165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G:\Низирякина\ПРИКАЗ по ПРИЕМКЕ о СОГЛАСОВАНИ КОМИССИИ\фото 26 апреля 2021\Савельева 52.JPG"/>
          <p:cNvPicPr>
            <a:picLocks noChangeAspect="1" noChangeArrowheads="1"/>
          </p:cNvPicPr>
          <p:nvPr/>
        </p:nvPicPr>
        <p:blipFill>
          <a:blip r:embed="rId5" cstate="print"/>
          <a:srcRect b="9091"/>
          <a:stretch>
            <a:fillRect/>
          </a:stretch>
        </p:blipFill>
        <p:spPr bwMode="auto">
          <a:xfrm>
            <a:off x="7965743" y="4606119"/>
            <a:ext cx="3302759" cy="225188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163133" y="5919761"/>
            <a:ext cx="631171" cy="592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ltanavuchus\Desktop\Моя\Карта пользователей се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02102"/>
            <a:ext cx="11889478" cy="62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узел суммирования 2"/>
          <p:cNvSpPr/>
          <p:nvPr/>
        </p:nvSpPr>
        <p:spPr>
          <a:xfrm>
            <a:off x="8077201" y="4288632"/>
            <a:ext cx="85672" cy="91086"/>
          </a:xfrm>
          <a:prstGeom prst="flowChartSummingJuncti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Блок-схема: узел суммирования 5"/>
          <p:cNvSpPr/>
          <p:nvPr/>
        </p:nvSpPr>
        <p:spPr>
          <a:xfrm>
            <a:off x="1090378" y="1202110"/>
            <a:ext cx="85445" cy="77253"/>
          </a:xfrm>
          <a:prstGeom prst="flowChartSummingJunct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суммирования 6"/>
          <p:cNvSpPr/>
          <p:nvPr/>
        </p:nvSpPr>
        <p:spPr>
          <a:xfrm>
            <a:off x="8564905" y="3561537"/>
            <a:ext cx="86625" cy="83722"/>
          </a:xfrm>
          <a:prstGeom prst="flowChartSummingJuncti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суммирования 8"/>
          <p:cNvSpPr/>
          <p:nvPr/>
        </p:nvSpPr>
        <p:spPr>
          <a:xfrm>
            <a:off x="6058589" y="2940844"/>
            <a:ext cx="86625" cy="83722"/>
          </a:xfrm>
          <a:prstGeom prst="flowChartSummingJuncti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суммирования 9"/>
          <p:cNvSpPr/>
          <p:nvPr/>
        </p:nvSpPr>
        <p:spPr>
          <a:xfrm>
            <a:off x="7274719" y="4181854"/>
            <a:ext cx="86625" cy="83722"/>
          </a:xfrm>
          <a:prstGeom prst="flowChartSummingJuncti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суммирования 10"/>
          <p:cNvSpPr/>
          <p:nvPr/>
        </p:nvSpPr>
        <p:spPr>
          <a:xfrm>
            <a:off x="5716108" y="1280664"/>
            <a:ext cx="86625" cy="83722"/>
          </a:xfrm>
          <a:prstGeom prst="flowChartSummingJuncti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суммирования 11"/>
          <p:cNvSpPr/>
          <p:nvPr/>
        </p:nvSpPr>
        <p:spPr>
          <a:xfrm>
            <a:off x="10475118" y="2898983"/>
            <a:ext cx="86625" cy="83722"/>
          </a:xfrm>
          <a:prstGeom prst="flowChartSummingJuncti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суммирования 13"/>
          <p:cNvSpPr/>
          <p:nvPr/>
        </p:nvSpPr>
        <p:spPr>
          <a:xfrm>
            <a:off x="1344392" y="888752"/>
            <a:ext cx="86625" cy="83722"/>
          </a:xfrm>
          <a:prstGeom prst="flowChartSummingJunct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суммирования 14"/>
          <p:cNvSpPr/>
          <p:nvPr/>
        </p:nvSpPr>
        <p:spPr>
          <a:xfrm>
            <a:off x="11925301" y="5555457"/>
            <a:ext cx="85672" cy="91086"/>
          </a:xfrm>
          <a:prstGeom prst="flowChartSummingJunctio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суммирования 15"/>
          <p:cNvSpPr/>
          <p:nvPr/>
        </p:nvSpPr>
        <p:spPr>
          <a:xfrm>
            <a:off x="4228570" y="2427561"/>
            <a:ext cx="86625" cy="83722"/>
          </a:xfrm>
          <a:prstGeom prst="flowChartSummingJuncti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0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69875" y="573088"/>
            <a:ext cx="7562850" cy="618630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600" b="1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г. Курган, ул. Монтажников, в районе здания № 1</a:t>
            </a: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павильон, 42 кв. м, продовольственные и непродовольственные товары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38 885,92 рублей.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требуется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необходима проработка вопроса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средняя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эффективность инвестиционного предложения</a:t>
            </a:r>
            <a:endParaRPr lang="ru-RU" sz="14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Доходы: 2 520 000,0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7 000,0 рублей)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1 825 685,9 рубля в год, в том числе: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436 800,0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48 000,0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38 885,9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содержание НТО: 30 000,0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поставка товаров: 1 260 000,0 рубля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прочие расходы: 12 000,0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151 200,0 рублей в год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Объем инвестиций всего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1 380 000,0 рублей, в том числе: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 -строительство НТО (приобретение готового НТО): 1 000 000,0 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подключение к сетям: самостоятельно, основание договор на размещение НТО  30 000,0 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организация септика, скважины: 80 000,0 рублей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- благоустройство прилегающей территории: 100 000,0 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приобретение оборудования: 170 000,0 рублей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NPV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066 197,0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Период окупаемости: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2,5 года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Дисконтированный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период окупаемости (DPBP), в интервалах планирования: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3,0 года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коэффициент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рентабельности инвестиций </a:t>
            </a:r>
            <a:r>
              <a:rPr lang="en-US" sz="1200" b="1" dirty="0">
                <a:solidFill>
                  <a:prstClr val="black"/>
                </a:solidFill>
                <a:latin typeface="PT Astra Serif" pitchFamily="18" charset="-52"/>
              </a:rPr>
              <a:t>IP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1,77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чистая прибыль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694 314,1 рублей 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</a:t>
            </a:r>
            <a:endParaRPr lang="ru-RU" sz="1400" b="1" dirty="0" smtClean="0">
              <a:solidFill>
                <a:prstClr val="black"/>
              </a:solidFill>
              <a:latin typeface="PT Astra Serif" pitchFamily="18" charset="-52"/>
            </a:endParaRPr>
          </a:p>
        </p:txBody>
      </p:sp>
      <p:pic>
        <p:nvPicPr>
          <p:cNvPr id="11267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0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9"/>
          <p:cNvSpPr>
            <a:spLocks noChangeArrowheads="1"/>
          </p:cNvSpPr>
          <p:nvPr/>
        </p:nvSpPr>
        <p:spPr bwMode="auto">
          <a:xfrm>
            <a:off x="7735888" y="960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 dirty="0">
                <a:latin typeface="PT Astra Serif" pitchFamily="18" charset="-52"/>
              </a:rPr>
              <a:t>1 </a:t>
            </a:r>
            <a:r>
              <a:rPr lang="ru-RU" b="1" dirty="0" smtClean="0">
                <a:latin typeface="PT Astra Serif" pitchFamily="18" charset="-52"/>
              </a:rPr>
              <a:t>380 </a:t>
            </a:r>
            <a:r>
              <a:rPr lang="ru-RU" b="1" dirty="0">
                <a:latin typeface="PT Astra Serif" pitchFamily="18" charset="-52"/>
              </a:rPr>
              <a:t>ТЫС.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ПАВИЛЬОНА ПО УЛ. МОНТАЖНИКОВ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907338" y="1606550"/>
            <a:ext cx="3424237" cy="2517775"/>
            <a:chOff x="7907338" y="1606550"/>
            <a:chExt cx="3424237" cy="2517775"/>
          </a:xfrm>
        </p:grpSpPr>
        <p:pic>
          <p:nvPicPr>
            <p:cNvPr id="1127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8" t="37907" r="7536" b="13667"/>
            <a:stretch>
              <a:fillRect/>
            </a:stretch>
          </p:blipFill>
          <p:spPr bwMode="auto">
            <a:xfrm>
              <a:off x="7907338" y="1606550"/>
              <a:ext cx="3424237" cy="251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9218613" y="3049588"/>
              <a:ext cx="265112" cy="16351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" b="11264"/>
          <a:stretch/>
        </p:blipFill>
        <p:spPr bwMode="auto">
          <a:xfrm>
            <a:off x="7806333" y="4124325"/>
            <a:ext cx="3626246" cy="254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343259" y="5677173"/>
            <a:ext cx="923870" cy="6920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269875" y="777875"/>
            <a:ext cx="7562850" cy="57861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>
                <a:latin typeface="PT Astra Serif" pitchFamily="18" charset="-52"/>
              </a:rPr>
              <a:t>1. </a:t>
            </a:r>
            <a:r>
              <a:rPr lang="ru-RU" sz="1400" b="1" dirty="0" smtClean="0">
                <a:latin typeface="PT Astra Serif" pitchFamily="18" charset="-52"/>
              </a:rPr>
              <a:t>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 </a:t>
            </a:r>
            <a:r>
              <a:rPr lang="ru-RU" sz="1200" dirty="0" smtClean="0">
                <a:latin typeface="PT Astra Serif" pitchFamily="18" charset="-52"/>
              </a:rPr>
              <a:t>г. Курган, </a:t>
            </a:r>
            <a:r>
              <a:rPr lang="ru-RU" sz="1200" dirty="0" err="1" smtClean="0">
                <a:latin typeface="PT Astra Serif" pitchFamily="18" charset="-52"/>
              </a:rPr>
              <a:t>ул.Доватора</a:t>
            </a:r>
            <a:r>
              <a:rPr lang="ru-RU" sz="1200" dirty="0" smtClean="0">
                <a:latin typeface="PT Astra Serif" pitchFamily="18" charset="-52"/>
              </a:rPr>
              <a:t> - Б.Мира</a:t>
            </a: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павильон, 70 кв. м, непродовольственные товары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79 513,81 рублей.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требуется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необходима проработка вопроса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средняя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2.Расчетная </a:t>
            </a: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эффективность инвестиционного предложения</a:t>
            </a:r>
            <a:endParaRPr lang="ru-RU" sz="1400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Доходы: 2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640 000,0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7 333,3 рублей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)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2 064 314,4 рубля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60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79 513,8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содержание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36 000,0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поставка товаров: 1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440 000,0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рубля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прочие расходы: 12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158 400,0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  <a:endParaRPr lang="ru-RU" sz="14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Объем инвестиций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всего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1 900 000,0 рублей 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- строительство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НТО (приобретение готового НТО):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1 500 000,0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 рублей</a:t>
            </a:r>
          </a:p>
          <a:p>
            <a:pPr marL="171450" indent="-171450"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- подключение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к сетям: самостоятельно, основание договор на размещение НТО  30 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-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благоустройство прилегающей территории: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200 000,0 рублей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приобретение оборудования: 170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  <a:endParaRPr lang="ru-RU" sz="14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dirty="0">
                <a:solidFill>
                  <a:prstClr val="black"/>
                </a:solidFill>
                <a:latin typeface="PT Astra Serif" pitchFamily="18" charset="-52"/>
              </a:rPr>
              <a:t>NPV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: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58 471,0 рублей 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Период окупаемости: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4, 3 года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Дисконтированный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период окупаемости (DPBP), в интервалах планирования: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5 лет 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коэффициент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рентабельности инвестиций </a:t>
            </a: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IP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1,03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чистая прибыль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575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685,6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</a:t>
            </a:r>
          </a:p>
        </p:txBody>
      </p:sp>
      <p:pic>
        <p:nvPicPr>
          <p:cNvPr id="13315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0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9"/>
          <p:cNvSpPr>
            <a:spLocks noChangeArrowheads="1"/>
          </p:cNvSpPr>
          <p:nvPr/>
        </p:nvSpPr>
        <p:spPr bwMode="auto">
          <a:xfrm>
            <a:off x="7735888" y="960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 dirty="0" smtClean="0">
                <a:latin typeface="PT Astra Serif" pitchFamily="18" charset="-52"/>
              </a:rPr>
              <a:t>1 900 ТЫС</a:t>
            </a:r>
            <a:r>
              <a:rPr lang="ru-RU" b="1" dirty="0">
                <a:latin typeface="PT Astra Serif" pitchFamily="18" charset="-52"/>
              </a:rPr>
              <a:t>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ПАВИЛЬОНА ПО УЛ.ДОВАТОРА – Б.МИРА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299450" y="1606550"/>
            <a:ext cx="3351213" cy="2492375"/>
            <a:chOff x="8299450" y="1606550"/>
            <a:chExt cx="3351213" cy="2492375"/>
          </a:xfrm>
        </p:grpSpPr>
        <p:pic>
          <p:nvPicPr>
            <p:cNvPr id="13319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6" t="19591" r="2859" b="17789"/>
            <a:stretch>
              <a:fillRect/>
            </a:stretch>
          </p:blipFill>
          <p:spPr bwMode="auto">
            <a:xfrm>
              <a:off x="8299450" y="1606550"/>
              <a:ext cx="3351213" cy="249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801225" y="3308350"/>
              <a:ext cx="266700" cy="16351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332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6653" r="4179" b="6239"/>
          <a:stretch>
            <a:fillRect/>
          </a:stretch>
        </p:blipFill>
        <p:spPr bwMode="auto">
          <a:xfrm>
            <a:off x="8453438" y="4352925"/>
            <a:ext cx="29622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685338" y="5102225"/>
            <a:ext cx="579437" cy="3460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ПАВИЛЬОНА ПРОДОВОЛЬСТВЕННЫХ ТОВАРОВ НА НАБЕРЕЖНОЙ РЕКИ ТОБОЛ</a:t>
            </a:r>
            <a:endParaRPr lang="ru-RU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443865" y="900113"/>
            <a:ext cx="8248650" cy="566308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Набережная реки Тобол (2 очередь)</a:t>
            </a: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павильон 20 кв. м (продовольственные товары)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32221,73 </a:t>
            </a:r>
            <a:r>
              <a:rPr lang="ru-RU" sz="1200" dirty="0" smtClean="0">
                <a:latin typeface="PT Astra Serif" pitchFamily="18" charset="-52"/>
              </a:rPr>
              <a:t>рублей 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не требуется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 </a:t>
            </a:r>
            <a:r>
              <a:rPr lang="ru-RU" sz="1200" dirty="0" smtClean="0">
                <a:latin typeface="PT Astra Serif" pitchFamily="18" charset="-52"/>
              </a:rPr>
              <a:t>имеется, электроснабжения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</a:t>
            </a:r>
            <a:r>
              <a:rPr lang="ru-RU" sz="1200" dirty="0" smtClean="0">
                <a:latin typeface="PT Astra Serif" pitchFamily="18" charset="-52"/>
              </a:rPr>
              <a:t> средняя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</a:t>
            </a: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эффективность инвестиционного предложения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Доходы: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4 062 960 рублей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(при средней выручке </a:t>
            </a:r>
            <a:r>
              <a:rPr lang="ru-RU" sz="1200" b="1" dirty="0">
                <a:latin typeface="PT Astra Serif" pitchFamily="18" charset="-52"/>
              </a:rPr>
              <a:t>в день </a:t>
            </a:r>
            <a:r>
              <a:rPr lang="ru-RU" sz="1200" b="1" dirty="0" smtClean="0">
                <a:latin typeface="PT Astra Serif" pitchFamily="18" charset="-52"/>
              </a:rPr>
              <a:t>11 286 рублей</a:t>
            </a:r>
            <a:r>
              <a:rPr lang="ru-RU" sz="1200" b="1" dirty="0">
                <a:latin typeface="PT Astra Serif" pitchFamily="18" charset="-52"/>
              </a:rPr>
              <a:t>)</a:t>
            </a: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Расходы</a:t>
            </a:r>
            <a:r>
              <a:rPr lang="ru-RU" sz="1200" dirty="0">
                <a:latin typeface="PT Astra Serif" pitchFamily="18" charset="-52"/>
              </a:rPr>
              <a:t>: </a:t>
            </a:r>
            <a:r>
              <a:rPr lang="ru-RU" sz="1200" dirty="0" smtClean="0">
                <a:latin typeface="PT Astra Serif" pitchFamily="18" charset="-52"/>
              </a:rPr>
              <a:t>3 424 871 рубль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год,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(3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сотрудника):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692 570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66 000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51 148,4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содержание НТО: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72 000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 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поставка товаров: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2 450 860,6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– прочие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расходы: 92 292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 в год 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Налог на прибыль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(«доходы минус расходы» 15%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): 95 713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  <a:endParaRPr lang="ru-RU" sz="1400" b="1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Объем инвестиций всего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latin typeface="PT Astra Serif" pitchFamily="18" charset="-52"/>
              </a:rPr>
              <a:t>1 551 200 рублей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, в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том числе:</a:t>
            </a:r>
          </a:p>
          <a:p>
            <a:pPr eaLnBrk="1" hangingPunct="1"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 -строительство НТО (приобретение готового НТО): 1 200 000 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подключение к сетям: самостоятельно, основание договор на размещение НТО  30 000 рублей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- приобретение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оборудования: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321 200 рублей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NPV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871 436 рублей 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Период окупаемости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4,05 года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latin typeface="PT Astra Serif" pitchFamily="18" charset="-52"/>
              </a:rPr>
              <a:t>коэффициент </a:t>
            </a:r>
            <a:r>
              <a:rPr lang="ru-RU" sz="1200" b="1" dirty="0">
                <a:latin typeface="PT Astra Serif" pitchFamily="18" charset="-52"/>
              </a:rPr>
              <a:t>рентабельности инвестиций </a:t>
            </a:r>
            <a:r>
              <a:rPr lang="en-US" sz="1200" b="1" dirty="0">
                <a:latin typeface="PT Astra Serif" pitchFamily="18" charset="-52"/>
              </a:rPr>
              <a:t>IP</a:t>
            </a:r>
            <a:r>
              <a:rPr lang="ru-RU" sz="1200" dirty="0">
                <a:latin typeface="PT Astra Serif" pitchFamily="18" charset="-52"/>
              </a:rPr>
              <a:t>: </a:t>
            </a:r>
            <a:r>
              <a:rPr lang="ru-RU" sz="1200" dirty="0" smtClean="0">
                <a:latin typeface="PT Astra Serif" pitchFamily="18" charset="-52"/>
              </a:rPr>
              <a:t>1,46</a:t>
            </a:r>
            <a:endParaRPr lang="ru-RU" sz="1200" dirty="0"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latin typeface="PT Astra Serif" pitchFamily="18" charset="-52"/>
              </a:rPr>
              <a:t>чистая прибыль</a:t>
            </a:r>
            <a:r>
              <a:rPr lang="ru-RU" sz="1200" dirty="0">
                <a:latin typeface="PT Astra Serif" pitchFamily="18" charset="-52"/>
              </a:rPr>
              <a:t>: 594 </a:t>
            </a:r>
            <a:r>
              <a:rPr lang="ru-RU" sz="1200" dirty="0" smtClean="0">
                <a:latin typeface="PT Astra Serif" pitchFamily="18" charset="-52"/>
              </a:rPr>
              <a:t>655,4 рублей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в год</a:t>
            </a:r>
          </a:p>
          <a:p>
            <a:pPr eaLnBrk="1" hangingPunct="1">
              <a:defRPr/>
            </a:pPr>
            <a:endParaRPr lang="ru-RU" dirty="0" smtClean="0">
              <a:latin typeface="Calibri" pitchFamily="34" charset="0"/>
            </a:endParaRPr>
          </a:p>
        </p:txBody>
      </p:sp>
      <p:pic>
        <p:nvPicPr>
          <p:cNvPr id="3076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0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Прямоугольник 12"/>
          <p:cNvSpPr>
            <a:spLocks noChangeArrowheads="1"/>
          </p:cNvSpPr>
          <p:nvPr/>
        </p:nvSpPr>
        <p:spPr bwMode="auto">
          <a:xfrm>
            <a:off x="8362950" y="900113"/>
            <a:ext cx="3038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 dirty="0">
                <a:latin typeface="PT Astra Serif" pitchFamily="18" charset="-52"/>
              </a:rPr>
              <a:t>1 </a:t>
            </a:r>
            <a:r>
              <a:rPr lang="ru-RU" b="1" dirty="0" smtClean="0">
                <a:latin typeface="PT Astra Serif" pitchFamily="18" charset="-52"/>
              </a:rPr>
              <a:t>551,2 </a:t>
            </a:r>
            <a:r>
              <a:rPr lang="ru-RU" b="1" dirty="0">
                <a:latin typeface="PT Astra Serif" pitchFamily="18" charset="-52"/>
              </a:rPr>
              <a:t>ТЫС. РУБЛЕЙ</a:t>
            </a:r>
          </a:p>
        </p:txBody>
      </p:sp>
      <p:pic>
        <p:nvPicPr>
          <p:cNvPr id="13" name="Рисунок 12" descr="G:\ЭКОНОМИЧЕСКИЙ ОТДЕЛ\ИНВЕСТИЦИИ\ИНВЕСТИЦИОННЫЕ ПРОЕКТЫ\Создание единой концепции набережной\3 этап Визуализация и ТЭО\Павильон\Снимок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928" y="1529179"/>
            <a:ext cx="3474085" cy="24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703628" y="6306383"/>
            <a:ext cx="3488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примерный вариант размещения объекта</a:t>
            </a:r>
            <a:r>
              <a:rPr lang="ru-RU" sz="1200" dirty="0" smtClean="0"/>
              <a:t>*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28" y="3983455"/>
            <a:ext cx="3474085" cy="287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ОСТАНОВОЧНОГО КОМПЛЕКСА ПО УЛ. БАУМАНА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360363" y="809625"/>
            <a:ext cx="7377112" cy="61247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г. Курган, ул. Баумана (в составе остановочного комплекса «Улица Баумана», четная сторона)</a:t>
            </a: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остановочный комплекс, 37 кв. м, продовольственные и  непродовольственные товары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51 258,02 рублей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Благоустройство: </a:t>
            </a:r>
            <a:r>
              <a:rPr lang="ru-RU" sz="1200" dirty="0" smtClean="0">
                <a:latin typeface="PT Astra Serif" pitchFamily="18" charset="-52"/>
              </a:rPr>
              <a:t>требуется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</a:t>
            </a:r>
            <a:r>
              <a:rPr lang="ru-RU" sz="1200" dirty="0" smtClean="0">
                <a:latin typeface="PT Astra Serif" pitchFamily="18" charset="-52"/>
              </a:rPr>
              <a:t>м: имеется, электроснабжения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низкая</a:t>
            </a:r>
          </a:p>
          <a:p>
            <a:pPr eaLnBrk="1" hangingPunct="1">
              <a:defRPr/>
            </a:pPr>
            <a:r>
              <a:rPr lang="ru-RU" sz="800" dirty="0" smtClean="0">
                <a:latin typeface="PT Astra Serif" pitchFamily="18" charset="-52"/>
              </a:rPr>
              <a:t> </a:t>
            </a:r>
            <a:r>
              <a:rPr lang="ru-RU" sz="1400" b="1" dirty="0">
                <a:latin typeface="PT Astra Serif" pitchFamily="18" charset="-52"/>
              </a:rPr>
              <a:t>2. Расчетная </a:t>
            </a: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эффективность инвестиционного предложения</a:t>
            </a:r>
            <a:endParaRPr lang="ru-RU" sz="14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Доходы: 2 640 000,0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7 333,3 рублей)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2 012 058,02  рубля в год, в том числе: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436 800,0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36 000,0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51 258,02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содержание НТО: 36 000,0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поставка товаров: 1 440 000,0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прочие расходы: 12 000,0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158 400,0 рублей в год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Объем инвестиций всего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1 300 000,0 рублей, в том числе: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 -строительство НТО (приобретение готового НТО): 1 000 000,0 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подключение к сетям: самостоятельно, основание договор на размещение НТО  30 000,0 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благоустройство прилегающей территории: 100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000,0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рублей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-приобретение оборудования: 170 000,0 рублей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NPV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866 617,0 рублей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Период окупаемости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2,8 года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Дисконтированный период окупаемости (DPBP), в интервалах планирования: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3,0 года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коэффициент рентабельности инвестиций </a:t>
            </a: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IP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1,67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прибыль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627 941,98 рублей в год</a:t>
            </a:r>
          </a:p>
          <a:p>
            <a:pPr eaLnBrk="1" hangingPunct="1">
              <a:defRPr/>
            </a:pPr>
            <a:endParaRPr lang="ru-RU" sz="1200" dirty="0" smtClean="0">
              <a:latin typeface="PT Astra Serif" pitchFamily="18" charset="-52"/>
            </a:endParaRPr>
          </a:p>
        </p:txBody>
      </p:sp>
      <p:pic>
        <p:nvPicPr>
          <p:cNvPr id="7172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0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Прямоугольник 10"/>
          <p:cNvSpPr>
            <a:spLocks noChangeArrowheads="1"/>
          </p:cNvSpPr>
          <p:nvPr/>
        </p:nvSpPr>
        <p:spPr bwMode="auto">
          <a:xfrm>
            <a:off x="7723188" y="1087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 dirty="0">
                <a:latin typeface="PT Astra Serif" pitchFamily="18" charset="-52"/>
              </a:rPr>
              <a:t>1 </a:t>
            </a:r>
            <a:r>
              <a:rPr lang="ru-RU" b="1" dirty="0" smtClean="0">
                <a:latin typeface="PT Astra Serif" pitchFamily="18" charset="-52"/>
              </a:rPr>
              <a:t>300 </a:t>
            </a:r>
            <a:r>
              <a:rPr lang="ru-RU" b="1" dirty="0">
                <a:latin typeface="PT Astra Serif" pitchFamily="18" charset="-52"/>
              </a:rPr>
              <a:t>ТЫС. РУБЛЕЙ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661275" y="1733550"/>
            <a:ext cx="3389313" cy="2586038"/>
            <a:chOff x="7661275" y="1733550"/>
            <a:chExt cx="3389313" cy="2586038"/>
          </a:xfrm>
        </p:grpSpPr>
        <p:pic>
          <p:nvPicPr>
            <p:cNvPr id="717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11" t="27284" r="4291" b="13107"/>
            <a:stretch>
              <a:fillRect/>
            </a:stretch>
          </p:blipFill>
          <p:spPr bwMode="auto">
            <a:xfrm>
              <a:off x="7661275" y="1733550"/>
              <a:ext cx="3389313" cy="25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8753475" y="3287713"/>
              <a:ext cx="266700" cy="16351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636" r="20480" b="10555"/>
          <a:stretch/>
        </p:blipFill>
        <p:spPr bwMode="auto">
          <a:xfrm>
            <a:off x="7737475" y="4483121"/>
            <a:ext cx="3365938" cy="237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053814" y="5223575"/>
            <a:ext cx="629416" cy="5220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ОСТАНОВОЧНОГО КОМПЛЕКСА ПО УЛ. КРАСИНА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317500" y="801688"/>
            <a:ext cx="7251700" cy="575542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г. Курган, ул. Красина, в районе здания № 52 (в составе остановочного комплекса «БСМП»)</a:t>
            </a: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остановочный комплекс 31 кв. м продовольственные товары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56 614,3 рубля.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не требуется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имеется, электроснабжения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средняя</a:t>
            </a:r>
          </a:p>
          <a:p>
            <a:pPr eaLnBrk="1" hangingPunct="1">
              <a:defRPr/>
            </a:pPr>
            <a:r>
              <a:rPr lang="ru-RU" sz="800" dirty="0" smtClean="0">
                <a:latin typeface="PT Astra Serif" pitchFamily="18" charset="-52"/>
              </a:rPr>
              <a:t> </a:t>
            </a: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эффективность инвестиционного предложения</a:t>
            </a:r>
            <a:endParaRPr lang="ru-RU" sz="14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Доходы: 3 168 000,0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8 800,0 рублей)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2 293 414,3 рубля в год, в том числе: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436 800,0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30 000,0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56 614,3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содержание НТО: 30 000,0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поставка товаров: 1 728 000,0 рубля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прочие расходы: 12 000,0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190 080,0 рублей в год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Объем инвестиций всего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1 980 000,0 рублей, в том числе: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 -строительство НТО (приобретение готового НТО): 1 550 000,0 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подключение к сетям: самостоятельно, основание договор на размещение НТО  30 000,0 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обустройство водоснабжения и водоотведения: 30 000,0 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приобретение оборудования: 370 000,0 рублей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NPV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1 102 123,0 рублей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Период окупаемости: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2,8 года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Дисконтированный период окупаемости (DPBP), в интервалах планирования: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3,3 года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коэффициент рентабельности инвестиций </a:t>
            </a: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IP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1,56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прибыль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874 585,2 рублей в год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</p:txBody>
      </p:sp>
      <p:pic>
        <p:nvPicPr>
          <p:cNvPr id="8196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8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Прямоугольник 10"/>
          <p:cNvSpPr>
            <a:spLocks noChangeArrowheads="1"/>
          </p:cNvSpPr>
          <p:nvPr/>
        </p:nvSpPr>
        <p:spPr bwMode="auto">
          <a:xfrm>
            <a:off x="7723188" y="1087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>
                <a:latin typeface="PT Astra Serif" pitchFamily="18" charset="-52"/>
              </a:rPr>
              <a:t>1 980 ТЫС. РУБЛЕЙ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220075" y="1701800"/>
            <a:ext cx="3144838" cy="2316163"/>
            <a:chOff x="8220075" y="1701800"/>
            <a:chExt cx="3144838" cy="2316163"/>
          </a:xfrm>
        </p:grpSpPr>
        <p:pic>
          <p:nvPicPr>
            <p:cNvPr id="8199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40" t="26025" r="10670" b="18843"/>
            <a:stretch>
              <a:fillRect/>
            </a:stretch>
          </p:blipFill>
          <p:spPr bwMode="auto">
            <a:xfrm>
              <a:off x="8220075" y="1701800"/>
              <a:ext cx="3144838" cy="231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9528175" y="2979738"/>
              <a:ext cx="265113" cy="1651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9280525" y="5418138"/>
            <a:ext cx="379413" cy="2746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2" b="27805"/>
          <a:stretch>
            <a:fillRect/>
          </a:stretch>
        </p:blipFill>
        <p:spPr bwMode="auto">
          <a:xfrm>
            <a:off x="7924800" y="4319588"/>
            <a:ext cx="382111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526588" y="5253038"/>
            <a:ext cx="436562" cy="6588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ОСТАНОВОЧНОГО КОМПЛЕКСА В МКР. ТОПОЛЯ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68300" y="769938"/>
            <a:ext cx="7351713" cy="6370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 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</a:t>
            </a:r>
            <a:r>
              <a:rPr lang="ru-RU" sz="1200" dirty="0" err="1" smtClean="0">
                <a:latin typeface="PT Astra Serif" pitchFamily="18" charset="-52"/>
              </a:rPr>
              <a:t>мкр</a:t>
            </a:r>
            <a:r>
              <a:rPr lang="ru-RU" sz="1200" dirty="0" smtClean="0">
                <a:latin typeface="PT Astra Serif" pitchFamily="18" charset="-52"/>
              </a:rPr>
              <a:t>. Тополя, пер. Мирный (в составе остановочного комплекса «Тополя")</a:t>
            </a: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остановочный комплекс (оборудованный общественным туалетом)  100 кв. м продовольственные товары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61 362,72 рубля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не требуется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имеется, электроснабжения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средняя</a:t>
            </a:r>
          </a:p>
          <a:p>
            <a:pPr eaLnBrk="1" hangingPunct="1">
              <a:defRPr/>
            </a:pPr>
            <a:r>
              <a:rPr lang="ru-RU" sz="800" dirty="0" smtClean="0">
                <a:latin typeface="PT Astra Serif" pitchFamily="18" charset="-52"/>
              </a:rPr>
              <a:t> </a:t>
            </a: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эффективность инвестиционного предложения</a:t>
            </a:r>
            <a:endParaRPr lang="ru-RU" sz="14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Доходы: 3 600 000,0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10 000,0 рублей)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2 780 563,2 рубля в год, в том числе: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(3 сотрудника): 655 200,0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168 000,0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61 362,7 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содержание НТО: 84 000,0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поставка товаров: 1 800 000,0 рубля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прочие расходы: 12 000,0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216 000,0 рублей в год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Объем инвестиций всего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2 280 000,0 рублей, в том числе: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 -строительство НТО (приобретение готового НТО): 2 000 000,0 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подключение к сетям: самостоятельно, основание договор на размещение НТО  30 000,0 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организация септика, скважины: 80 000,0 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приобретение оборудования: 170 000,0 рублей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NPV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527 706,0 рублей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Период окупаемости: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3,5 года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Дисконтированный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период окупаемости (DPBP), в интервалах планирования: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4,3 года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коэффициент рентабельности инвестиций </a:t>
            </a: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IP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1,23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прибыль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819 436,8 рублей в год</a:t>
            </a:r>
          </a:p>
          <a:p>
            <a:pPr eaLnBrk="1" hangingPunct="1">
              <a:defRPr/>
            </a:pPr>
            <a:endParaRPr lang="ru-RU" sz="1600" dirty="0" smtClean="0">
              <a:latin typeface="PT Astra Serif" pitchFamily="18" charset="-52"/>
            </a:endParaRPr>
          </a:p>
        </p:txBody>
      </p:sp>
      <p:pic>
        <p:nvPicPr>
          <p:cNvPr id="9220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363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10"/>
          <p:cNvSpPr>
            <a:spLocks noChangeArrowheads="1"/>
          </p:cNvSpPr>
          <p:nvPr/>
        </p:nvSpPr>
        <p:spPr bwMode="auto">
          <a:xfrm>
            <a:off x="7723188" y="1087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>
                <a:latin typeface="PT Astra Serif" pitchFamily="18" charset="-52"/>
              </a:rPr>
              <a:t>2 280 ТЫС. РУБЛЕЙ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723188" y="1882775"/>
            <a:ext cx="3711575" cy="2195513"/>
            <a:chOff x="7723188" y="1882775"/>
            <a:chExt cx="3711575" cy="2195513"/>
          </a:xfrm>
        </p:grpSpPr>
        <p:pic>
          <p:nvPicPr>
            <p:cNvPr id="922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95" t="40158" r="21754" b="33862"/>
            <a:stretch>
              <a:fillRect/>
            </a:stretch>
          </p:blipFill>
          <p:spPr bwMode="auto">
            <a:xfrm>
              <a:off x="7723188" y="1882775"/>
              <a:ext cx="3711575" cy="219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315450" y="3084513"/>
              <a:ext cx="265113" cy="16351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871075" y="5387975"/>
            <a:ext cx="265113" cy="1635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3" t="22900" r="27162" b="53285"/>
          <a:stretch>
            <a:fillRect/>
          </a:stretch>
        </p:blipFill>
        <p:spPr bwMode="auto">
          <a:xfrm>
            <a:off x="7893266" y="4251482"/>
            <a:ext cx="3371418" cy="253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868251" y="5387975"/>
            <a:ext cx="265113" cy="1635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269875" y="783545"/>
            <a:ext cx="7562850" cy="61555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latin typeface="PT Astra Serif" pitchFamily="18" charset="-52"/>
              </a:rPr>
              <a:t>1.Характеристика площадки</a:t>
            </a:r>
            <a:endParaRPr lang="ru-RU" sz="1400" dirty="0" smtClean="0"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Адрес:</a:t>
            </a:r>
            <a:r>
              <a:rPr lang="ru-RU" sz="1200" dirty="0" smtClean="0">
                <a:latin typeface="PT Astra Serif" pitchFamily="18" charset="-52"/>
              </a:rPr>
              <a:t> г. Курган, ул. Урожайная, в районе здания № 155, в составе остановочного комплекса «</a:t>
            </a:r>
            <a:r>
              <a:rPr lang="ru-RU" sz="1200" dirty="0" err="1" smtClean="0">
                <a:latin typeface="PT Astra Serif" pitchFamily="18" charset="-52"/>
              </a:rPr>
              <a:t>Вороновка</a:t>
            </a:r>
            <a:r>
              <a:rPr lang="ru-RU" sz="1200" dirty="0" smtClean="0">
                <a:latin typeface="PT Astra Serif" pitchFamily="18" charset="-52"/>
              </a:rPr>
              <a:t>»</a:t>
            </a:r>
          </a:p>
          <a:p>
            <a:pPr eaLnBrk="1" hangingPunct="1">
              <a:defRPr/>
            </a:pPr>
            <a:r>
              <a:rPr lang="ru-RU" sz="1200" b="1" dirty="0">
                <a:latin typeface="PT Astra Serif" pitchFamily="18" charset="-52"/>
              </a:rPr>
              <a:t>Описание объекта :</a:t>
            </a:r>
            <a:r>
              <a:rPr lang="ru-RU" sz="1200" dirty="0" smtClean="0">
                <a:latin typeface="PT Astra Serif" pitchFamily="18" charset="-52"/>
              </a:rPr>
              <a:t> остановочный комплекс (оборудованный общественным туалетом), 22 кв. м продовольственные товары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Начальная цена объекта торгов (размер платы по договору в год): </a:t>
            </a:r>
            <a:r>
              <a:rPr lang="ru-RU" sz="1200" dirty="0" smtClean="0">
                <a:latin typeface="PT Astra Serif" pitchFamily="18" charset="-52"/>
              </a:rPr>
              <a:t>18 185,11 рублей.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Благоустройство</a:t>
            </a:r>
            <a:r>
              <a:rPr lang="ru-RU" sz="1200" dirty="0" smtClean="0">
                <a:latin typeface="PT Astra Serif" pitchFamily="18" charset="-52"/>
              </a:rPr>
              <a:t>: не требуется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Возможность подключения к инженерным сетям:</a:t>
            </a:r>
            <a:r>
              <a:rPr lang="ru-RU" sz="1200" dirty="0" smtClean="0">
                <a:latin typeface="PT Astra Serif" pitchFamily="18" charset="-52"/>
              </a:rPr>
              <a:t> имеется, электроснабжения</a:t>
            </a:r>
          </a:p>
          <a:p>
            <a:pPr eaLnBrk="1" hangingPunct="1">
              <a:defRPr/>
            </a:pPr>
            <a:r>
              <a:rPr lang="ru-RU" sz="1200" b="1" dirty="0" smtClean="0">
                <a:latin typeface="PT Astra Serif" pitchFamily="18" charset="-52"/>
              </a:rPr>
              <a:t>Проходимость: </a:t>
            </a:r>
            <a:r>
              <a:rPr lang="ru-RU" sz="1200" dirty="0" smtClean="0">
                <a:latin typeface="PT Astra Serif" pitchFamily="18" charset="-52"/>
              </a:rPr>
              <a:t>низкая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2. Расчетная эффективность инвестиционного предложения</a:t>
            </a:r>
            <a:endParaRPr lang="ru-RU" sz="1400" dirty="0" smtClean="0">
              <a:solidFill>
                <a:prstClr val="black"/>
              </a:solidFill>
              <a:latin typeface="PT Astra Serif" pitchFamily="18" charset="-52"/>
            </a:endParaRP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Доходы: 2 448 000,0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(при средней выручке в день 6 800,0 рублей)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Расходы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: 1 744 984,8 рубля в год, в том числе: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заработная плата с начислениями (2 сотрудника): 436 800,0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коммунальные платежи: 36 000,0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плата за размещение НТО: 18 185,2 рублей в год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содержание НТО: 18 000,0 рублей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поставка товаров: 1 224 000,0 рубля в год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– прочие расходы: 12 000,0 рублей в год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Налог на прибыль (УСН 6% от доходов):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146 880,0 рублей в год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PT Astra Serif" pitchFamily="18" charset="-52"/>
              </a:rPr>
              <a:t>3. Инвестиции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Объем инвестиций всего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1 480 000,0 рублей, в том числе: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 -строительство НТО (приобретение готового НТО): 1 200 000,0 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подключение к сетям: самостоятельно, основание договор на размещение НТО  30 000,0 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организация септика, скважины: 80 000 рублей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приобретение оборудования: 170 000 рублей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PT Astra Serif" pitchFamily="18" charset="-52"/>
              </a:rPr>
              <a:t>4.Показатели эффективности (в  расчетном периоде 5 лет)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PT Astra Serif" pitchFamily="18" charset="-52"/>
              </a:rPr>
              <a:t>NPV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009 981 рублей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Период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окупаемости: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2,8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года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Дисконтированный период окупаемости (DPBP), в интервалах планирования: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3 года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коэффициент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рентабельности инвестиций </a:t>
            </a:r>
            <a:r>
              <a:rPr lang="en-US" sz="1200" b="1" dirty="0">
                <a:solidFill>
                  <a:prstClr val="black"/>
                </a:solidFill>
                <a:latin typeface="PT Astra Serif" pitchFamily="18" charset="-52"/>
              </a:rPr>
              <a:t>IP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: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</a:rPr>
              <a:t>1,68</a:t>
            </a:r>
            <a:endParaRPr lang="ru-RU" sz="1200" dirty="0">
              <a:solidFill>
                <a:prstClr val="black"/>
              </a:solidFill>
              <a:latin typeface="PT Astra Serif" pitchFamily="18" charset="-52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</a:rPr>
              <a:t>чистая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</a:rPr>
              <a:t>прибыль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</a:rPr>
              <a:t>: 703 014,8 рублей в год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prstClr val="black"/>
              </a:solidFill>
              <a:latin typeface="PT Astra Serif" pitchFamily="18" charset="-52"/>
            </a:endParaRPr>
          </a:p>
        </p:txBody>
      </p:sp>
      <p:pic>
        <p:nvPicPr>
          <p:cNvPr id="10243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988"/>
            <a:ext cx="2682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Users\bida_m\Desktop\аудио записи и фото Совета по улучшению инвестиционного климата, совещаний по инвестициям\orn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075" y="26988"/>
            <a:ext cx="2682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9"/>
          <p:cNvSpPr>
            <a:spLocks noChangeArrowheads="1"/>
          </p:cNvSpPr>
          <p:nvPr/>
        </p:nvSpPr>
        <p:spPr bwMode="auto">
          <a:xfrm>
            <a:off x="7735888" y="960438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PT Astra Serif" pitchFamily="18" charset="-52"/>
              </a:rPr>
              <a:t>ОБЪЕМ ИНВЕСТИЦИЙ </a:t>
            </a:r>
          </a:p>
          <a:p>
            <a:pPr algn="ctr"/>
            <a:r>
              <a:rPr lang="ru-RU" b="1">
                <a:latin typeface="PT Astra Serif" pitchFamily="18" charset="-52"/>
              </a:rPr>
              <a:t>1 480 ТЫС.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785813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ИНВЕСТИЦИОННОЕ ПРЕДЛОЖЕНИЕ </a:t>
            </a: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cs typeface="Arial" charset="0"/>
              </a:rPr>
              <a:t>ПО ОТКРЫТИЮ  ОСТАНОВОЧНОГО КОМПЛЕКСА ПО УЛ. УРОЖАЙНАЯ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71075" y="6008688"/>
            <a:ext cx="265113" cy="1635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7983538" y="1606550"/>
            <a:ext cx="3508375" cy="2630488"/>
            <a:chOff x="7983538" y="1606550"/>
            <a:chExt cx="3508375" cy="2630488"/>
          </a:xfrm>
        </p:grpSpPr>
        <p:pic>
          <p:nvPicPr>
            <p:cNvPr id="1024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0" t="29346" r="15262" b="20802"/>
            <a:stretch>
              <a:fillRect/>
            </a:stretch>
          </p:blipFill>
          <p:spPr bwMode="auto">
            <a:xfrm>
              <a:off x="7983538" y="1606550"/>
              <a:ext cx="3508375" cy="263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9604375" y="2757488"/>
              <a:ext cx="266700" cy="16351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17490" r="22873" b="28497"/>
          <a:stretch>
            <a:fillRect/>
          </a:stretch>
        </p:blipFill>
        <p:spPr bwMode="auto">
          <a:xfrm>
            <a:off x="8366125" y="4518025"/>
            <a:ext cx="298926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583738" y="5389563"/>
            <a:ext cx="441325" cy="3381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1715</Words>
  <Application>Microsoft Office PowerPoint</Application>
  <PresentationFormat>Произвольный</PresentationFormat>
  <Paragraphs>460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Гусева</dc:creator>
  <cp:lastModifiedBy>Маргарита Андреевна Палтанавичус</cp:lastModifiedBy>
  <cp:revision>258</cp:revision>
  <cp:lastPrinted>2021-03-04T07:59:51Z</cp:lastPrinted>
  <dcterms:created xsi:type="dcterms:W3CDTF">2020-06-18T11:52:49Z</dcterms:created>
  <dcterms:modified xsi:type="dcterms:W3CDTF">2021-05-13T09:17:39Z</dcterms:modified>
</cp:coreProperties>
</file>